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0" r:id="rId1"/>
  </p:sldMasterIdLst>
  <p:notesMasterIdLst>
    <p:notesMasterId r:id="rId9"/>
  </p:notesMasterIdLst>
  <p:handoutMasterIdLst>
    <p:handoutMasterId r:id="rId10"/>
  </p:handoutMasterIdLst>
  <p:sldIdLst>
    <p:sldId id="348" r:id="rId2"/>
    <p:sldId id="360" r:id="rId3"/>
    <p:sldId id="361" r:id="rId4"/>
    <p:sldId id="362" r:id="rId5"/>
    <p:sldId id="364" r:id="rId6"/>
    <p:sldId id="363" r:id="rId7"/>
    <p:sldId id="305" r:id="rId8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исеева Екатерина Викторовна" initials="ЕЕВ" lastIdx="1" clrIdx="0">
    <p:extLst>
      <p:ext uri="{19B8F6BF-5375-455C-9EA6-DF929625EA0E}">
        <p15:presenceInfo xmlns:p15="http://schemas.microsoft.com/office/powerpoint/2012/main" userId="S-1-5-21-3459247-3763285414-3421907777-344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3590" autoAdjust="0"/>
  </p:normalViewPr>
  <p:slideViewPr>
    <p:cSldViewPr snapToGrid="0">
      <p:cViewPr varScale="1">
        <p:scale>
          <a:sx n="118" d="100"/>
          <a:sy n="118" d="100"/>
        </p:scale>
        <p:origin x="10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734-E47F-45CC-A16E-59BA491C37E5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1906E-761F-4C99-A1C4-8312A7F6A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77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6E7A0-C9D5-494E-BB20-BA0075E22D1E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1236663"/>
            <a:ext cx="4438650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52398"/>
            <a:ext cx="5438775" cy="38871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7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87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41487-660D-4BBB-84A9-19BC9F1E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4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772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245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148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53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310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80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8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4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6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337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5240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872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005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01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1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4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6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30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70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9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22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6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9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62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17A5E2-C01A-4555-AD64-83F02BC21F8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43" r:id="rId13"/>
    <p:sldLayoutId id="2147484044" r:id="rId14"/>
    <p:sldLayoutId id="2147484045" r:id="rId15"/>
    <p:sldLayoutId id="2147484046" r:id="rId16"/>
    <p:sldLayoutId id="214748404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664" y="1613266"/>
            <a:ext cx="7766480" cy="34280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ЗАКУПКИ МАЛОГО ОБЪЕМА </a:t>
            </a:r>
            <a:br>
              <a:rPr lang="ru-RU" sz="28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8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8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8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новые правила </a:t>
            </a:r>
            <a:r>
              <a:rPr lang="ru-RU" sz="28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01 апреля 2021 года</a:t>
            </a:r>
            <a:r>
              <a:rPr lang="ru-RU" sz="2400" dirty="0"/>
              <a:t/>
            </a:r>
            <a:br>
              <a:rPr lang="ru-RU" sz="2400" dirty="0"/>
            </a:br>
            <a:endParaRPr lang="ru-RU" sz="2000" dirty="0">
              <a:effectLst>
                <a:reflection endPos="0" dist="50800" dir="5400000" sy="-100000" algn="bl" rotWithShape="0"/>
              </a:effectLst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type="body" sz="half" idx="2"/>
          </p:nvPr>
        </p:nvSpPr>
        <p:spPr>
          <a:xfrm>
            <a:off x="685331" y="4652920"/>
            <a:ext cx="7773339" cy="19663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Заместитель директора </a:t>
            </a:r>
            <a:r>
              <a:rPr lang="ru-RU" sz="2400" b="1" cap="none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</a:t>
            </a:r>
            <a:r>
              <a:rPr lang="ru-RU" sz="2400" b="1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епартамента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Елисеева </a:t>
            </a:r>
            <a:r>
              <a:rPr lang="ru-RU" sz="2400" b="1" cap="none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Е</a:t>
            </a:r>
            <a:r>
              <a:rPr lang="ru-RU" sz="2400" b="1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катерина Викторовна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cap="none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г. Екатеринбург, 2021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9000" y="1226322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35507" y="173328"/>
            <a:ext cx="72806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Департамент государственных закупок Свердловской области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197836" y="2911187"/>
            <a:ext cx="2049810" cy="47501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ТОВАРЫ</a:t>
            </a:r>
            <a:endParaRPr lang="ru-RU" sz="1400" i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001" y="10328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Закупки «малого» объема по пунктам 4 и 5 части 1 </a:t>
            </a:r>
          </a:p>
          <a:p>
            <a:pPr algn="ctr"/>
            <a:r>
              <a:rPr lang="ru-RU" sz="2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статьи 93 Закона № 44-ФЗ с 1 апреля 2021 года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54106" y="899869"/>
            <a:ext cx="6613184" cy="54936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6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Закупки малого объема </a:t>
            </a:r>
          </a:p>
          <a:p>
            <a:pPr algn="ctr" hangingPunct="0"/>
            <a:r>
              <a:rPr lang="ru-RU" sz="16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 и после 1 апреля 2021 года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-9000" y="782511"/>
            <a:ext cx="9153000" cy="0"/>
          </a:xfrm>
          <a:prstGeom prst="line">
            <a:avLst/>
          </a:prstGeom>
          <a:ln w="50800" cmpd="sng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150181" y="2894428"/>
            <a:ext cx="1923681" cy="47214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ТОВАРЫ, </a:t>
            </a:r>
          </a:p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РАБОТЫ, УСЛУГИ</a:t>
            </a:r>
            <a:endParaRPr lang="ru-RU" sz="1400" i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0780" y="1596819"/>
            <a:ext cx="4106163" cy="47776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ПУНКТ 4 ЧАСТИ 1 СТАТЬИ 93</a:t>
            </a:r>
            <a:endParaRPr lang="ru-RU" sz="1300" i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1012004" y="2081307"/>
            <a:ext cx="232133" cy="193830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3133143" y="2078438"/>
            <a:ext cx="211030" cy="193830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7790" y="2282915"/>
            <a:ext cx="1923681" cy="52678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max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цена контракта:</a:t>
            </a:r>
          </a:p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600 тыс. рублей</a:t>
            </a:r>
            <a:endParaRPr lang="ru-RU" sz="1400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203187" y="2281387"/>
            <a:ext cx="2044459" cy="5382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max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цена контракта:</a:t>
            </a:r>
          </a:p>
          <a:p>
            <a:pPr algn="ctr">
              <a:tabLst>
                <a:tab pos="3770313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</a:t>
            </a:r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млн. рублей</a:t>
            </a:r>
            <a:endParaRPr lang="ru-RU" sz="1400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20780" y="3550632"/>
            <a:ext cx="1923681" cy="90922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Форма закупки – </a:t>
            </a: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любая 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(бумажная, электронная, устная)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82484" y="3547761"/>
            <a:ext cx="2044459" cy="91209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Форма закупки: </a:t>
            </a:r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электронная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(через </a:t>
            </a:r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ЭП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для конкурентных процедур)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0780" y="4827981"/>
            <a:ext cx="4106163" cy="76545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Годовой объем закупок:</a:t>
            </a:r>
          </a:p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 млн. рублей или </a:t>
            </a:r>
          </a:p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10% СГОЗ и не более 50 млн. рублей</a:t>
            </a:r>
          </a:p>
        </p:txBody>
      </p:sp>
      <p:sp>
        <p:nvSpPr>
          <p:cNvPr id="34" name="Левая фигурная скобка 33"/>
          <p:cNvSpPr/>
          <p:nvPr/>
        </p:nvSpPr>
        <p:spPr>
          <a:xfrm rot="16200000">
            <a:off x="1925322" y="3527886"/>
            <a:ext cx="357006" cy="2243183"/>
          </a:xfrm>
          <a:prstGeom prst="leftBrace">
            <a:avLst>
              <a:gd name="adj1" fmla="val 75990"/>
              <a:gd name="adj2" fmla="val 51222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785681" y="2963003"/>
            <a:ext cx="2009945" cy="47214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ТОВАРЫ, </a:t>
            </a:r>
          </a:p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РАБОТЫ, УСЛУГИ</a:t>
            </a:r>
            <a:endParaRPr lang="ru-RU" sz="1400" i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19600" y="2952626"/>
            <a:ext cx="2056824" cy="47501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ТОВАРЫ</a:t>
            </a:r>
            <a:endParaRPr lang="ru-RU" sz="1400" i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61405" y="1579661"/>
            <a:ext cx="4236788" cy="47776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ПУНКТ </a:t>
            </a: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 </a:t>
            </a:r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ЧАСТИ 1 СТАТЬИ 93</a:t>
            </a:r>
            <a:endParaRPr lang="ru-RU" sz="1300" i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Стрелка вниз 37"/>
          <p:cNvSpPr/>
          <p:nvPr/>
        </p:nvSpPr>
        <p:spPr>
          <a:xfrm>
            <a:off x="5661746" y="2068372"/>
            <a:ext cx="232133" cy="193830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7831896" y="2061183"/>
            <a:ext cx="211030" cy="193830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804636" y="2303163"/>
            <a:ext cx="2009945" cy="52678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max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цена контракта:</a:t>
            </a:r>
          </a:p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600 тыс. рублей</a:t>
            </a:r>
            <a:endParaRPr lang="ru-RU" sz="1400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975576" y="2304519"/>
            <a:ext cx="1944872" cy="55005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max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цена контракта:</a:t>
            </a:r>
          </a:p>
          <a:p>
            <a:pPr algn="ctr">
              <a:tabLst>
                <a:tab pos="3770313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</a:t>
            </a:r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млн. рублей</a:t>
            </a:r>
            <a:endParaRPr lang="ru-RU" sz="1400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761404" y="3549905"/>
            <a:ext cx="2009945" cy="90922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Форма закупки - </a:t>
            </a: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любая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(бумажная, электронная, устная)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41369" y="3547761"/>
            <a:ext cx="1979080" cy="88665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Форма закупки: </a:t>
            </a:r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электронная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(через </a:t>
            </a:r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ЭП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для конкурентных процедур) 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61404" y="4842364"/>
            <a:ext cx="4236790" cy="76545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Годовой объем закупок:</a:t>
            </a:r>
          </a:p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 млн. рублей или </a:t>
            </a:r>
          </a:p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50% СГОЗ и не более 30 млн. рублей</a:t>
            </a:r>
          </a:p>
        </p:txBody>
      </p:sp>
      <p:sp>
        <p:nvSpPr>
          <p:cNvPr id="45" name="Левая фигурная скобка 44"/>
          <p:cNvSpPr/>
          <p:nvPr/>
        </p:nvSpPr>
        <p:spPr>
          <a:xfrm rot="16200000">
            <a:off x="6658332" y="3533642"/>
            <a:ext cx="357006" cy="2243183"/>
          </a:xfrm>
          <a:prstGeom prst="leftBrace">
            <a:avLst>
              <a:gd name="adj1" fmla="val 75990"/>
              <a:gd name="adj2" fmla="val 51222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H="1">
            <a:off x="4508409" y="1458002"/>
            <a:ext cx="3218" cy="460636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1241565" y="5915327"/>
            <a:ext cx="6613184" cy="54936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ПОРЯДОК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проведения закупок товара через ЭП (до 3 млн. рублей) определен </a:t>
            </a:r>
          </a:p>
          <a:p>
            <a:pPr algn="ctr" hangingPunct="0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14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части 12 статьи 93 Закона </a:t>
            </a:r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№ 44-ФЗ</a:t>
            </a:r>
            <a:endParaRPr lang="ru-RU" sz="14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750" y="2111872"/>
            <a:ext cx="453606" cy="382581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818" y="2111872"/>
            <a:ext cx="453606" cy="382581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143" y="6082115"/>
            <a:ext cx="453606" cy="382581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2" y="-35574"/>
            <a:ext cx="941282" cy="69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9001" y="10328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Закупки «малого» объема по пунктам 4 и 5 части 1 </a:t>
            </a:r>
          </a:p>
          <a:p>
            <a:pPr algn="ctr"/>
            <a:r>
              <a:rPr lang="ru-RU" sz="2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статьи 93 Закона № 44-ФЗ с 1 апреля 2021 года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54106" y="899869"/>
            <a:ext cx="6613184" cy="54936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ПОРЯДОК </a:t>
            </a:r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ПРОВЕДЕНИЯ ЗАКУПОК «МАЛОГО» </a:t>
            </a: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ОБЪЕМА</a:t>
            </a:r>
          </a:p>
          <a:p>
            <a:pPr algn="ctr" hangingPunct="0"/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ЧАСТИ 12 СТАТЬИ 93 ЗАКОНА № 44-ФЗ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-9000" y="782511"/>
            <a:ext cx="9153000" cy="0"/>
          </a:xfrm>
          <a:prstGeom prst="line">
            <a:avLst/>
          </a:prstGeom>
          <a:ln w="50800" cmpd="sng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88194" y="1606829"/>
            <a:ext cx="4175180" cy="115894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Участник закупки формирует </a:t>
            </a:r>
          </a:p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ПРЕДВАРИТЕЛЬНОЕ ПРЕДЛОЖЕНИЕ (ПП)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</a:p>
          <a:p>
            <a:pPr algn="ctr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поставку товаров </a:t>
            </a:r>
            <a:r>
              <a:rPr lang="ru-RU" sz="1400" u="sng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(размещается на ЭП) </a:t>
            </a:r>
          </a:p>
          <a:p>
            <a:pPr algn="ctr">
              <a:tabLst>
                <a:tab pos="3770313" algn="l"/>
              </a:tabLst>
            </a:pPr>
            <a:endParaRPr lang="ru-RU" sz="14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ПП = заявка на закупку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92" y="1414794"/>
            <a:ext cx="533847" cy="533847"/>
          </a:xfrm>
          <a:prstGeom prst="rect">
            <a:avLst/>
          </a:prstGeom>
          <a:noFill/>
        </p:spPr>
      </p:pic>
      <p:sp>
        <p:nvSpPr>
          <p:cNvPr id="30" name="Скругленный прямоугольник 29"/>
          <p:cNvSpPr/>
          <p:nvPr/>
        </p:nvSpPr>
        <p:spPr>
          <a:xfrm>
            <a:off x="4942638" y="1648548"/>
            <a:ext cx="3985394" cy="108602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Заказчик формирует </a:t>
            </a: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ИЗВЕЩЕНИЕ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</a:p>
          <a:p>
            <a:pPr algn="ctr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закупку товара </a:t>
            </a:r>
            <a:r>
              <a:rPr lang="ru-RU" sz="1400" u="sng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(размещается в ЕИС)</a:t>
            </a:r>
          </a:p>
          <a:p>
            <a:pPr algn="ctr">
              <a:tabLst>
                <a:tab pos="3770313" algn="l"/>
              </a:tabLst>
            </a:pPr>
            <a:endParaRPr lang="ru-RU" sz="1400" u="sng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tabLst>
                <a:tab pos="3770313" algn="l"/>
              </a:tabLst>
            </a:pPr>
            <a:endParaRPr lang="ru-RU" sz="1400" u="sng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924" y="1501268"/>
            <a:ext cx="516383" cy="516383"/>
          </a:xfrm>
          <a:prstGeom prst="rect">
            <a:avLst/>
          </a:prstGeom>
        </p:spPr>
      </p:pic>
      <p:sp>
        <p:nvSpPr>
          <p:cNvPr id="2" name="Выноска со стрелкой вверх 1"/>
          <p:cNvSpPr/>
          <p:nvPr/>
        </p:nvSpPr>
        <p:spPr>
          <a:xfrm>
            <a:off x="388194" y="2780017"/>
            <a:ext cx="4175180" cy="2001452"/>
          </a:xfrm>
          <a:prstGeom prst="upArrowCallout">
            <a:avLst>
              <a:gd name="adj1" fmla="val 13195"/>
              <a:gd name="adj2" fmla="val 19602"/>
              <a:gd name="adj3" fmla="val 11805"/>
              <a:gd name="adj4" fmla="val 8323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ПП должно содержать </a:t>
            </a:r>
            <a:r>
              <a:rPr lang="ru-RU" sz="1200" b="1" i="1" u="sng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(п.1 ч.12 ст.93)</a:t>
            </a:r>
            <a:r>
              <a:rPr lang="ru-RU" sz="1200" b="1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:</a:t>
            </a:r>
          </a:p>
          <a:p>
            <a:pPr algn="ctr"/>
            <a:r>
              <a:rPr lang="ru-RU" sz="1200" b="1" i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описание предлагаемого товара с учетом КТРУ</a:t>
            </a:r>
            <a:r>
              <a:rPr lang="ru-RU" sz="12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количество (может быть разное с учетом региона), цена ед. товара (с учетом доставки), </a:t>
            </a:r>
            <a:r>
              <a:rPr lang="ru-RU" sz="1200" i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место </a:t>
            </a:r>
            <a:r>
              <a:rPr lang="ru-RU" sz="12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поставки, страна происхождения, срок поставки (с учетом региона), информация и документы об участнике закупки</a:t>
            </a:r>
          </a:p>
          <a:p>
            <a:pPr algn="ctr"/>
            <a:endParaRPr lang="ru-RU" sz="1200" i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endParaRPr lang="ru-RU" sz="1200" i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endParaRPr lang="ru-RU" sz="1200" i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47" name="Выноска со стрелкой вверх 46"/>
          <p:cNvSpPr/>
          <p:nvPr/>
        </p:nvSpPr>
        <p:spPr>
          <a:xfrm>
            <a:off x="4942638" y="2742639"/>
            <a:ext cx="4000061" cy="2038830"/>
          </a:xfrm>
          <a:prstGeom prst="upArrowCallout">
            <a:avLst>
              <a:gd name="adj1" fmla="val 13195"/>
              <a:gd name="adj2" fmla="val 19602"/>
              <a:gd name="adj3" fmla="val 11805"/>
              <a:gd name="adj4" fmla="val 8237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Извещение должно содержать </a:t>
            </a:r>
            <a:r>
              <a:rPr lang="ru-RU" sz="1200" b="1" i="1" u="sng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</a:t>
            </a:r>
            <a:r>
              <a:rPr lang="ru-RU" sz="1200" b="1" i="1" u="sng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п.3 и 4 </a:t>
            </a:r>
            <a:r>
              <a:rPr lang="ru-RU" sz="1200" b="1" i="1" u="sng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ч.12 ст.93)</a:t>
            </a:r>
            <a:r>
              <a:rPr lang="ru-RU" sz="1200" b="1" i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:</a:t>
            </a:r>
          </a:p>
          <a:p>
            <a:pPr algn="ctr"/>
            <a:r>
              <a:rPr lang="ru-RU" sz="1200" b="1" i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описание закупаемого  товара с учетом КТРУ</a:t>
            </a:r>
            <a:r>
              <a:rPr lang="ru-RU" sz="12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начальная цена единицы товара (с учетом доставки), количество, срок, место поставки товара, требования к УЗ и другие сведения, предусмотренные ст.42 Закона 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№ 44-ФЗ (в </a:t>
            </a:r>
            <a:r>
              <a:rPr lang="ru-RU" sz="1200" i="1" dirty="0" err="1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т.ч</a:t>
            </a:r>
            <a:r>
              <a:rPr lang="ru-RU" sz="12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</a:t>
            </a:r>
            <a:r>
              <a:rPr lang="ru-RU" sz="1200" b="1" i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запреты и ограничения допуска</a:t>
            </a:r>
            <a:r>
              <a:rPr lang="ru-RU" sz="12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иностранной продукции по ст.14 Закона № 44-ФЗ) + </a:t>
            </a:r>
            <a:r>
              <a:rPr lang="ru-RU" sz="1200" b="1" i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проект контракта</a:t>
            </a:r>
            <a:r>
              <a:rPr lang="ru-RU" sz="12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включающий </a:t>
            </a:r>
            <a:r>
              <a:rPr lang="ru-RU" sz="1200" b="1" i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обоснование цены контракта</a:t>
            </a:r>
            <a:r>
              <a:rPr lang="ru-RU" sz="1200" i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88194" y="5123517"/>
            <a:ext cx="6167881" cy="16395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ОПЕРАТОР ЭП (</a:t>
            </a: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течение 1 часа  с момента размещения извещения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):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отбирает из числа всех ПП </a:t>
            </a:r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 более 5 заявок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которые соответствуют извещению и содержат </a:t>
            </a:r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минимальные цены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присваивает порядковые номера в порядке возрастания цены за единицу товара;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направляет заказчику заявки + информацию и документы участника закупки    </a:t>
            </a: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47" y="4902234"/>
            <a:ext cx="477062" cy="477062"/>
          </a:xfrm>
          <a:prstGeom prst="rect">
            <a:avLst/>
          </a:prstGeom>
        </p:spPr>
      </p:pic>
      <p:sp>
        <p:nvSpPr>
          <p:cNvPr id="4" name="Выноска 2 3"/>
          <p:cNvSpPr/>
          <p:nvPr/>
        </p:nvSpPr>
        <p:spPr>
          <a:xfrm>
            <a:off x="7194132" y="5020005"/>
            <a:ext cx="1748567" cy="1639592"/>
          </a:xfrm>
          <a:prstGeom prst="borderCallout2">
            <a:avLst>
              <a:gd name="adj1" fmla="val 63097"/>
              <a:gd name="adj2" fmla="val -887"/>
              <a:gd name="adj3" fmla="val 36976"/>
              <a:gd name="adj4" fmla="val -16419"/>
              <a:gd name="adj5" fmla="val 37849"/>
              <a:gd name="adj6" fmla="val -5059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i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Если на ЭП найдено </a:t>
            </a:r>
            <a:r>
              <a:rPr lang="ru-RU" sz="1400" b="1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менее </a:t>
            </a:r>
            <a:r>
              <a:rPr lang="ru-RU" sz="1400" b="1" i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 </a:t>
            </a:r>
            <a:r>
              <a:rPr lang="ru-RU" sz="1400" b="1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заявок</a:t>
            </a:r>
            <a:r>
              <a:rPr lang="ru-RU" sz="14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то оператор заявки заказчику не направляет, закупка не осуществляется</a:t>
            </a:r>
            <a:endParaRPr lang="ru-RU" sz="1400" i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endParaRPr lang="ru-RU" sz="1400" dirty="0"/>
          </a:p>
        </p:txBody>
      </p:sp>
      <p:sp>
        <p:nvSpPr>
          <p:cNvPr id="52" name="Левая фигурная скобка 51"/>
          <p:cNvSpPr/>
          <p:nvPr/>
        </p:nvSpPr>
        <p:spPr>
          <a:xfrm rot="16200000">
            <a:off x="4684744" y="2786360"/>
            <a:ext cx="299924" cy="4339892"/>
          </a:xfrm>
          <a:prstGeom prst="leftBrace">
            <a:avLst>
              <a:gd name="adj1" fmla="val 75990"/>
              <a:gd name="adj2" fmla="val 4883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2" y="-35574"/>
            <a:ext cx="941282" cy="69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87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9001" y="10328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Закупки «малого» объема по пунктам 4 и 5 части 1 </a:t>
            </a:r>
          </a:p>
          <a:p>
            <a:pPr algn="ctr"/>
            <a:r>
              <a:rPr lang="ru-RU" sz="2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статьи 93 Закона № 44-ФЗ с 1 апреля 2021 года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54106" y="1012009"/>
            <a:ext cx="6613184" cy="54936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ПОРЯДОК </a:t>
            </a:r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ПРОВЕДЕНИЯ ЗАКУПОК «МАЛОГО» </a:t>
            </a: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ОБЪЕМА</a:t>
            </a:r>
          </a:p>
          <a:p>
            <a:pPr algn="ctr" hangingPunct="0"/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ЧАСТИ 12 СТАТЬИ 93 ЗАКОНА № 44-ФЗ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-9000" y="782511"/>
            <a:ext cx="9153000" cy="0"/>
          </a:xfrm>
          <a:prstGeom prst="line">
            <a:avLst/>
          </a:prstGeom>
          <a:ln w="50800" cmpd="sng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53690" y="1848379"/>
            <a:ext cx="6167882" cy="206802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ЗАКАЗЧИК </a:t>
            </a: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(в течение 1 рабочего дня)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3770313" algn="l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рассматривает заявки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а также информацию и документы, направленные оператором ЭП;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принимает решение по каждой заявке (соответствует/отклонена);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присваивает порядковые номера допущенным заявкам в порядке возрастания цены за единицу товара (с учетом ст.14 Закона № 44-ФЗ);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формирует (с помощью ЭП) </a:t>
            </a: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протокол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подписывает эл. подписью и направляет оператору ЭП, который размещает протокол на ЭП и в ЕИС </a:t>
            </a:r>
            <a:endParaRPr lang="ru-RU" sz="14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88195" y="4321835"/>
            <a:ext cx="6167881" cy="215108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70313" algn="l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ЗАКЛЮЧЕНИЕ КОНТРАКТА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с участником, предложившим наименьшую цену за единицу товара (участник № 1), </a:t>
            </a:r>
          </a:p>
          <a:p>
            <a:pPr algn="ctr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правилам ст. 83.2 Закона № 44-ФЗ, с учетом особенностей: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направление проекта контракта заказчиком – </a:t>
            </a: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течение 3 часов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подписание проекта контракта победителем – </a:t>
            </a: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 рабочий день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(нет протокола разногласий);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подписание проекта контракта заказчиком – </a:t>
            </a:r>
            <a:r>
              <a:rPr lang="ru-RU" sz="14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 рабочий день</a:t>
            </a: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</a:t>
            </a:r>
          </a:p>
          <a:p>
            <a:pPr marL="266700" algn="just"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но не ранее 2 рабочих дней после размещения протокола в ЕИС      </a:t>
            </a:r>
          </a:p>
        </p:txBody>
      </p:sp>
      <p:sp>
        <p:nvSpPr>
          <p:cNvPr id="4" name="Выноска 2 3"/>
          <p:cNvSpPr/>
          <p:nvPr/>
        </p:nvSpPr>
        <p:spPr>
          <a:xfrm>
            <a:off x="6909762" y="1848379"/>
            <a:ext cx="1984076" cy="2068020"/>
          </a:xfrm>
          <a:prstGeom prst="borderCallout2">
            <a:avLst>
              <a:gd name="adj1" fmla="val 79113"/>
              <a:gd name="adj2" fmla="val -17"/>
              <a:gd name="adj3" fmla="val 31554"/>
              <a:gd name="adj4" fmla="val -9897"/>
              <a:gd name="adj5" fmla="val 31663"/>
              <a:gd name="adj6" fmla="val -49209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i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Рассмотрение заявок осуществляется </a:t>
            </a:r>
            <a:r>
              <a:rPr lang="ru-RU" sz="1400" b="1" i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заказчиком</a:t>
            </a:r>
            <a:r>
              <a:rPr lang="ru-RU" sz="14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</a:t>
            </a:r>
          </a:p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 не комиссией по осуществлению закупок, предусмотренной </a:t>
            </a:r>
            <a:r>
              <a:rPr lang="ru-RU" sz="1400" i="1" u="sng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ст.39 Закона № 44-ФЗ</a:t>
            </a:r>
            <a:endParaRPr lang="ru-RU" sz="1400" i="1" u="sng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25" y="1601207"/>
            <a:ext cx="478055" cy="4780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56" y="4186124"/>
            <a:ext cx="478766" cy="478766"/>
          </a:xfrm>
          <a:prstGeom prst="rect">
            <a:avLst/>
          </a:prstGeom>
        </p:spPr>
      </p:pic>
      <p:sp>
        <p:nvSpPr>
          <p:cNvPr id="16" name="Выноска 2 15"/>
          <p:cNvSpPr/>
          <p:nvPr/>
        </p:nvSpPr>
        <p:spPr>
          <a:xfrm>
            <a:off x="6909762" y="4251508"/>
            <a:ext cx="1984076" cy="2291740"/>
          </a:xfrm>
          <a:prstGeom prst="borderCallout2">
            <a:avLst>
              <a:gd name="adj1" fmla="val 45406"/>
              <a:gd name="adj2" fmla="val -452"/>
              <a:gd name="adj3" fmla="val 82898"/>
              <a:gd name="adj4" fmla="val -12941"/>
              <a:gd name="adj5" fmla="val 83280"/>
              <a:gd name="adj6" fmla="val -58774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i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Направление сведений о заключенном контракте </a:t>
            </a:r>
            <a:r>
              <a:rPr lang="ru-RU" sz="1400" b="1" i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реестр контрактов</a:t>
            </a:r>
            <a:r>
              <a:rPr lang="ru-RU" sz="14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</a:p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(в течение 5 рабочих дней с даты его заключения, изменения, исполнения, расторжения) </a:t>
            </a:r>
            <a:r>
              <a:rPr lang="ru-RU" sz="1400" i="1" u="sng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(ст.103 Закона № 44-ФЗ)</a:t>
            </a:r>
            <a:endParaRPr lang="ru-RU" sz="1400" i="1" u="sng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endParaRPr lang="ru-RU" sz="14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2" y="-35574"/>
            <a:ext cx="941282" cy="69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type="body" sz="half" idx="2"/>
          </p:nvPr>
        </p:nvSpPr>
        <p:spPr>
          <a:xfrm>
            <a:off x="191386" y="1329070"/>
            <a:ext cx="8878185" cy="523121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cap="none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Письмо Министерства финансов Российской Федерации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 </a:t>
            </a:r>
            <a:r>
              <a:rPr lang="ru-RU" sz="2400" b="1" cap="none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12 февраля 2021 года № 24-06-08/9591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i="1" cap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Основные моменты: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участник закупки любое юридическое/физическое лицо, </a:t>
            </a:r>
            <a:r>
              <a:rPr lang="ru-RU" sz="1800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зарегистрированный </a:t>
            </a:r>
            <a:r>
              <a:rPr lang="ru-RU" sz="1800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ЕИС и </a:t>
            </a:r>
            <a:r>
              <a:rPr lang="ru-RU" sz="1800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аккредитованный </a:t>
            </a:r>
            <a:r>
              <a:rPr lang="ru-RU" sz="1800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ЭП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предварительное предложение (ПП) =заявка на участие в закупке 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ru-RU" sz="1800" i="1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одно ПП в отношении нескольких товаров (</a:t>
            </a:r>
            <a:r>
              <a:rPr lang="ru-RU" sz="1800" b="1" i="1" cap="none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 месяц + продление/отзыв до направления ЭП заявки заказчику</a:t>
            </a:r>
            <a:r>
              <a:rPr lang="ru-RU" sz="1800" i="1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)</a:t>
            </a:r>
            <a:endParaRPr lang="ru-RU" sz="1800" i="1" cap="none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ru-RU" sz="1800" i="1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ПП формируется участником ЭП направляет конкретные заявки заказчику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ru-RU" sz="1800" i="1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возможно изменение ПП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ru-RU" sz="1800" i="1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Формирование нескольких ПП не предусмотрено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извещение размещается в ЕИС + доступно на ЭП (оператор ЭП вправе взымать плату)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cap="none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комиссия для таких закупок заказчиком не создается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800" cap="none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cap="none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9000" y="1226322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35507" y="173328"/>
            <a:ext cx="72806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Департамент государственных закупок Свердловской области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5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9001" y="10328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Закупки «малого» объема по пунктам 4 и 5 части 1 </a:t>
            </a:r>
          </a:p>
          <a:p>
            <a:pPr algn="ctr"/>
            <a:r>
              <a:rPr lang="ru-RU" sz="2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статьи 93 Закона № 44-ФЗ с 1 апреля 2021 года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-9000" y="782511"/>
            <a:ext cx="9153000" cy="0"/>
          </a:xfrm>
          <a:prstGeom prst="line">
            <a:avLst/>
          </a:prstGeom>
          <a:ln w="50800" cmpd="sng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Выноска со стрелкой вправо 28"/>
          <p:cNvSpPr/>
          <p:nvPr/>
        </p:nvSpPr>
        <p:spPr>
          <a:xfrm rot="5400000">
            <a:off x="3833458" y="-1537149"/>
            <a:ext cx="1330437" cy="6443935"/>
          </a:xfrm>
          <a:prstGeom prst="rightArrow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hangingPunct="0"/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ОСОБЕННОСТИ ПРОВЕДЕНИЯ ЗАКУПОК «МАЛОГО» ОБЪЕМА</a:t>
            </a:r>
          </a:p>
          <a:p>
            <a:pPr algn="ctr" hangingPunct="0"/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ЧАСТИ 12 СТАТЬИ 93 ЗАКОНА № 44-ФЗ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69924" y="2393173"/>
            <a:ext cx="8775660" cy="386960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342900" algn="just">
              <a:spcAft>
                <a:spcPts val="600"/>
              </a:spcAft>
              <a:buAutoNum type="arabicParenR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можно закупать товар, и только из КТРУ;</a:t>
            </a:r>
          </a:p>
          <a:p>
            <a:pPr marL="609600" indent="-342900" algn="just">
              <a:spcAft>
                <a:spcPts val="600"/>
              </a:spcAft>
              <a:buAutoNum type="arabicParenR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плане-графике указывается отдельной строкой в размере годового объема финансового обеспечения (отдельно от закупок до 600 тыс. рублей, осуществляемых по «старым» правилам);</a:t>
            </a:r>
          </a:p>
          <a:p>
            <a:pPr marL="609600" indent="-342900" algn="just">
              <a:spcAft>
                <a:spcPts val="600"/>
              </a:spcAft>
              <a:buAutoNum type="arabicParenR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ИКЗ соответствует одной такой закупке;</a:t>
            </a:r>
          </a:p>
          <a:p>
            <a:pPr marL="609600" indent="-342900" algn="just">
              <a:spcAft>
                <a:spcPts val="600"/>
              </a:spcAft>
              <a:buAutoNum type="arabicParenR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могут проводиться закупки только с определенным объемом;</a:t>
            </a:r>
          </a:p>
          <a:p>
            <a:pPr marL="609600" indent="-342900" algn="just">
              <a:spcAft>
                <a:spcPts val="600"/>
              </a:spcAft>
              <a:buAutoNum type="arabicParenR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применяются не только запреты, но и ограничения допуска иностранных товаров (ч.3 ст.14 Закона № 44-ФЗ); </a:t>
            </a:r>
          </a:p>
          <a:p>
            <a:pPr marL="609600" indent="-342900" algn="just">
              <a:spcAft>
                <a:spcPts val="600"/>
              </a:spcAft>
              <a:buAutoNum type="arabicParenR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 применяются условия допуска иностранных товаров по приказу № 126н;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endParaRPr lang="ru-RU" sz="14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609600" indent="-342900" algn="just">
              <a:spcAft>
                <a:spcPts val="600"/>
              </a:spcAft>
              <a:buAutoNum type="arabicParenR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предоставляются 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преимущества организациям инвалидов, учреждениям и предприятиям уголовно-исполнительной системы;</a:t>
            </a:r>
            <a:endParaRPr lang="ru-RU" sz="14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609600" indent="-342900" algn="just">
              <a:spcAft>
                <a:spcPts val="600"/>
              </a:spcAft>
              <a:buAutoNum type="arabicParenR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контракт должен содержать все обязательные условия, предусмотренные ст.34 Закона № 44-ФЗ;</a:t>
            </a:r>
          </a:p>
          <a:p>
            <a:pPr marL="609600" indent="-342900" algn="just">
              <a:spcAft>
                <a:spcPts val="600"/>
              </a:spcAft>
              <a:buAutoNum type="arabicParenR"/>
              <a:tabLst>
                <a:tab pos="3770313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заказчик обязан определить и обосновать цену контракта в порядке, предусмотренном для конкурентных процедур (обоснование цены контракта прилагается к контракту)   </a:t>
            </a:r>
            <a:endParaRPr lang="ru-RU" sz="1400" i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2" y="-35574"/>
            <a:ext cx="941282" cy="69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9000" y="1272504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35507" y="173328"/>
            <a:ext cx="72806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Департамент государственных закупок Свердловской области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sp>
        <p:nvSpPr>
          <p:cNvPr id="8" name="Заголовок 7"/>
          <p:cNvSpPr txBox="1">
            <a:spLocks noGrp="1"/>
          </p:cNvSpPr>
          <p:nvPr>
            <p:ph type="ctrTitle"/>
          </p:nvPr>
        </p:nvSpPr>
        <p:spPr>
          <a:xfrm>
            <a:off x="681300" y="3741502"/>
            <a:ext cx="7772400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75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268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6582</TotalTime>
  <Words>992</Words>
  <Application>Microsoft Office PowerPoint</Application>
  <PresentationFormat>Экран (4:3)</PresentationFormat>
  <Paragraphs>118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Liberation Serif</vt:lpstr>
      <vt:lpstr>Times New Roman</vt:lpstr>
      <vt:lpstr>Tw Cen MT</vt:lpstr>
      <vt:lpstr>Wingdings</vt:lpstr>
      <vt:lpstr>Капля</vt:lpstr>
      <vt:lpstr> ЗАКУПКИ МАЛОГО ОБЪЕМА   новые правила  с 01 апреля 2021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рассмотрения заявок на определение поставщика (подрядчика, исполнителя) и типичные нарушения законодательства в сфере закупок и защиты конкуренции   Главный специалист отдела регулирования в сфере закупок Департамента государственных закупок Свердловской области  Тараскина Алена Владиславовна</dc:title>
  <dc:creator>Тараскина Алёна Владиславовна</dc:creator>
  <cp:lastModifiedBy>Елисеева Екатерина Викторовна</cp:lastModifiedBy>
  <cp:revision>486</cp:revision>
  <cp:lastPrinted>2019-10-09T07:52:54Z</cp:lastPrinted>
  <dcterms:created xsi:type="dcterms:W3CDTF">2018-10-23T04:46:21Z</dcterms:created>
  <dcterms:modified xsi:type="dcterms:W3CDTF">2021-04-23T04:50:41Z</dcterms:modified>
</cp:coreProperties>
</file>