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0" r:id="rId1"/>
  </p:sldMasterIdLst>
  <p:notesMasterIdLst>
    <p:notesMasterId r:id="rId9"/>
  </p:notesMasterIdLst>
  <p:handoutMasterIdLst>
    <p:handoutMasterId r:id="rId10"/>
  </p:handoutMasterIdLst>
  <p:sldIdLst>
    <p:sldId id="348" r:id="rId2"/>
    <p:sldId id="360" r:id="rId3"/>
    <p:sldId id="361" r:id="rId4"/>
    <p:sldId id="362" r:id="rId5"/>
    <p:sldId id="364" r:id="rId6"/>
    <p:sldId id="363" r:id="rId7"/>
    <p:sldId id="305" r:id="rId8"/>
  </p:sldIdLst>
  <p:sldSz cx="9144000" cy="6858000" type="screen4x3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Елисеева Екатерина Викторовна" initials="ЕЕВ" lastIdx="1" clrIdx="0">
    <p:extLst>
      <p:ext uri="{19B8F6BF-5375-455C-9EA6-DF929625EA0E}">
        <p15:presenceInfo xmlns:p15="http://schemas.microsoft.com/office/powerpoint/2012/main" userId="S-1-5-21-3459247-3763285414-3421907777-3449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05" autoAdjust="0"/>
    <p:restoredTop sz="93590" autoAdjust="0"/>
  </p:normalViewPr>
  <p:slideViewPr>
    <p:cSldViewPr snapToGrid="0">
      <p:cViewPr varScale="1">
        <p:scale>
          <a:sx n="118" d="100"/>
          <a:sy n="118" d="100"/>
        </p:scale>
        <p:origin x="102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530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530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C34734-E47F-45CC-A16E-59BA491C37E5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53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53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41906E-761F-4C99-A1C4-8312A7F6A7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077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6400" cy="4957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3"/>
            <a:ext cx="2946400" cy="4957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6E7A0-C9D5-494E-BB20-BA0075E22D1E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1236663"/>
            <a:ext cx="4438650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3" y="4752398"/>
            <a:ext cx="5438775" cy="388717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487"/>
            <a:ext cx="2946400" cy="4957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487"/>
            <a:ext cx="2946400" cy="4957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741487-660D-4BBB-84A9-19BC9F1E0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242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8772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245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1480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530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3108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1801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989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42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367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83377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52403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78725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0056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7013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51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941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863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0307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7703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294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6223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6564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994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7627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B17A5E2-C01A-4555-AD64-83F02BC21F8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982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1" r:id="rId1"/>
    <p:sldLayoutId id="2147484032" r:id="rId2"/>
    <p:sldLayoutId id="2147484033" r:id="rId3"/>
    <p:sldLayoutId id="2147484034" r:id="rId4"/>
    <p:sldLayoutId id="2147484035" r:id="rId5"/>
    <p:sldLayoutId id="2147484036" r:id="rId6"/>
    <p:sldLayoutId id="2147484037" r:id="rId7"/>
    <p:sldLayoutId id="2147484038" r:id="rId8"/>
    <p:sldLayoutId id="2147484039" r:id="rId9"/>
    <p:sldLayoutId id="2147484040" r:id="rId10"/>
    <p:sldLayoutId id="2147484041" r:id="rId11"/>
    <p:sldLayoutId id="2147484042" r:id="rId12"/>
    <p:sldLayoutId id="2147484043" r:id="rId13"/>
    <p:sldLayoutId id="2147484044" r:id="rId14"/>
    <p:sldLayoutId id="2147484045" r:id="rId15"/>
    <p:sldLayoutId id="2147484046" r:id="rId16"/>
    <p:sldLayoutId id="214748404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9664" y="1613266"/>
            <a:ext cx="7766480" cy="3428072"/>
          </a:xfrm>
        </p:spPr>
        <p:txBody>
          <a:bodyPr>
            <a:normAutofit/>
          </a:bodyPr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8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ЗАКУПКИ МАЛОГО ОБЪЕМА </a:t>
            </a:r>
            <a:br>
              <a:rPr lang="ru-RU" sz="28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sz="28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/>
            </a:r>
            <a:br>
              <a:rPr lang="ru-RU" sz="28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sz="28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новые правила </a:t>
            </a:r>
            <a:r>
              <a:rPr lang="ru-RU" sz="2800" b="1" dirty="0" smtClean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01 апреля 2021 года</a:t>
            </a:r>
            <a:r>
              <a:rPr lang="ru-RU" sz="2400" dirty="0"/>
              <a:t/>
            </a:r>
            <a:br>
              <a:rPr lang="ru-RU" sz="2400" dirty="0"/>
            </a:br>
            <a:endParaRPr lang="ru-RU" sz="2000" dirty="0">
              <a:effectLst>
                <a:reflection endPos="0" dist="50800" dir="5400000" sy="-100000" algn="bl" rotWithShape="0"/>
              </a:effectLst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type="body" sz="half" idx="2"/>
          </p:nvPr>
        </p:nvSpPr>
        <p:spPr>
          <a:xfrm>
            <a:off x="685331" y="4652920"/>
            <a:ext cx="7773339" cy="1966365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cap="none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Заместитель директора </a:t>
            </a:r>
            <a:r>
              <a:rPr lang="ru-RU" sz="2400" b="1" cap="none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</a:t>
            </a:r>
            <a:r>
              <a:rPr lang="ru-RU" sz="2400" b="1" cap="none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епартамента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cap="none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Елисеева </a:t>
            </a:r>
            <a:r>
              <a:rPr lang="ru-RU" sz="2400" b="1" cap="none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Е</a:t>
            </a:r>
            <a:r>
              <a:rPr lang="ru-RU" sz="2400" b="1" cap="none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катерина Викторовна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2400" b="1" cap="none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cap="none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г. Екатеринбург, 2021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-9000" y="1226322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335507" y="173328"/>
            <a:ext cx="728063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Департамент государственных закупок Свердловской области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98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кругленный прямоугольник 15"/>
          <p:cNvSpPr/>
          <p:nvPr/>
        </p:nvSpPr>
        <p:spPr>
          <a:xfrm>
            <a:off x="2197836" y="2911187"/>
            <a:ext cx="2049810" cy="47501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3770313" algn="l"/>
              </a:tabLst>
            </a:pPr>
            <a:r>
              <a:rPr lang="ru-RU" sz="1400" b="1" dirty="0" smtClean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ТОВАРЫ</a:t>
            </a:r>
            <a:endParaRPr lang="ru-RU" sz="1400" i="1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9001" y="10328"/>
            <a:ext cx="91439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Закупки «малого» объема по пунктам 4 и 5 части 1 </a:t>
            </a:r>
          </a:p>
          <a:p>
            <a:pPr algn="ctr"/>
            <a:r>
              <a:rPr lang="ru-RU" sz="2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статьи 93 Закона № 44-ФЗ с 1 апреля 2021 года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254106" y="899869"/>
            <a:ext cx="6613184" cy="54936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hangingPunct="0"/>
            <a:r>
              <a:rPr lang="ru-RU" sz="1600" b="1" dirty="0" smtClean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Закупки малого объема </a:t>
            </a:r>
          </a:p>
          <a:p>
            <a:pPr algn="ctr" hangingPunct="0"/>
            <a:r>
              <a:rPr lang="ru-RU" sz="1600" b="1" dirty="0" smtClean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до и после 1 апреля 2021 года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-9000" y="782511"/>
            <a:ext cx="9153000" cy="0"/>
          </a:xfrm>
          <a:prstGeom prst="line">
            <a:avLst/>
          </a:prstGeom>
          <a:ln w="50800" cmpd="sng">
            <a:solidFill>
              <a:schemeClr val="accent2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Скругленный прямоугольник 20"/>
          <p:cNvSpPr/>
          <p:nvPr/>
        </p:nvSpPr>
        <p:spPr>
          <a:xfrm>
            <a:off x="150181" y="2894428"/>
            <a:ext cx="1923681" cy="472142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3770313" algn="l"/>
              </a:tabLst>
            </a:pPr>
            <a:r>
              <a:rPr lang="ru-RU" sz="14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ТОВАРЫ, </a:t>
            </a:r>
          </a:p>
          <a:p>
            <a:pPr algn="ctr">
              <a:tabLst>
                <a:tab pos="3770313" algn="l"/>
              </a:tabLst>
            </a:pPr>
            <a:r>
              <a:rPr lang="ru-RU" sz="14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РАБОТЫ, УСЛУГИ</a:t>
            </a:r>
            <a:endParaRPr lang="ru-RU" sz="1400" i="1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20780" y="1596819"/>
            <a:ext cx="4106163" cy="477764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ПУНКТ 4 ЧАСТИ 1 СТАТЬИ 93</a:t>
            </a:r>
            <a:endParaRPr lang="ru-RU" sz="1300" i="1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Стрелка вниз 19"/>
          <p:cNvSpPr/>
          <p:nvPr/>
        </p:nvSpPr>
        <p:spPr>
          <a:xfrm>
            <a:off x="1012004" y="2081307"/>
            <a:ext cx="232133" cy="193830"/>
          </a:xfrm>
          <a:prstGeom prst="downArrow">
            <a:avLst/>
          </a:prstGeom>
          <a:solidFill>
            <a:schemeClr val="bg1">
              <a:lumMod val="85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3133143" y="2078438"/>
            <a:ext cx="211030" cy="193830"/>
          </a:xfrm>
          <a:prstGeom prst="downArrow">
            <a:avLst/>
          </a:prstGeom>
          <a:solidFill>
            <a:schemeClr val="bg1">
              <a:lumMod val="85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57790" y="2282915"/>
            <a:ext cx="1923681" cy="52678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3770313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max</a:t>
            </a: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цена контракта:</a:t>
            </a:r>
          </a:p>
          <a:p>
            <a:pPr algn="ctr">
              <a:tabLst>
                <a:tab pos="3770313" algn="l"/>
              </a:tabLst>
            </a:pPr>
            <a:r>
              <a:rPr lang="ru-RU" sz="1400" b="1" dirty="0" smtClean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600 тыс. рублей</a:t>
            </a:r>
            <a:endParaRPr lang="ru-RU" sz="1400" dirty="0" smtClean="0">
              <a:solidFill>
                <a:srgbClr val="FF0000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2203187" y="2281387"/>
            <a:ext cx="2044459" cy="53827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3770313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max</a:t>
            </a: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цена контракта:</a:t>
            </a:r>
          </a:p>
          <a:p>
            <a:pPr algn="ctr">
              <a:tabLst>
                <a:tab pos="3770313" algn="l"/>
              </a:tabLst>
            </a:pPr>
            <a:r>
              <a:rPr lang="en-US" sz="1400" b="1" dirty="0" smtClean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3</a:t>
            </a:r>
            <a:r>
              <a:rPr lang="ru-RU" sz="1400" b="1" dirty="0" smtClean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млн. рублей</a:t>
            </a:r>
            <a:endParaRPr lang="ru-RU" sz="1400" dirty="0" smtClean="0">
              <a:solidFill>
                <a:srgbClr val="FF0000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20780" y="3550632"/>
            <a:ext cx="1923681" cy="90922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3770313" algn="l"/>
              </a:tabLst>
            </a:pP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Форма закупки – </a:t>
            </a:r>
            <a:r>
              <a:rPr lang="ru-RU" sz="14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любая </a:t>
            </a: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(бумажная, электронная, устная)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182484" y="3547761"/>
            <a:ext cx="2044459" cy="91209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3770313" algn="l"/>
              </a:tabLst>
            </a:pP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Форма закупки: </a:t>
            </a:r>
            <a:r>
              <a:rPr lang="ru-RU" sz="1400" b="1" dirty="0" smtClean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электронная</a:t>
            </a: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(через </a:t>
            </a:r>
            <a:r>
              <a:rPr lang="ru-RU" sz="1400" b="1" dirty="0" smtClean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ЭП</a:t>
            </a: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для конкурентных процедур) </a:t>
            </a: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120780" y="4827981"/>
            <a:ext cx="4106163" cy="765453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3770313" algn="l"/>
              </a:tabLst>
            </a:pP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Годовой объем закупок:</a:t>
            </a:r>
          </a:p>
          <a:p>
            <a:pPr algn="ctr">
              <a:tabLst>
                <a:tab pos="3770313" algn="l"/>
              </a:tabLst>
            </a:pPr>
            <a:r>
              <a:rPr lang="ru-RU" sz="14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2 млн. рублей или </a:t>
            </a:r>
          </a:p>
          <a:p>
            <a:pPr algn="ctr">
              <a:tabLst>
                <a:tab pos="3770313" algn="l"/>
              </a:tabLst>
            </a:pPr>
            <a:r>
              <a:rPr lang="ru-RU" sz="14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10% СГОЗ и не более 50 млн. рублей</a:t>
            </a:r>
          </a:p>
        </p:txBody>
      </p:sp>
      <p:sp>
        <p:nvSpPr>
          <p:cNvPr id="34" name="Левая фигурная скобка 33"/>
          <p:cNvSpPr/>
          <p:nvPr/>
        </p:nvSpPr>
        <p:spPr>
          <a:xfrm rot="16200000">
            <a:off x="1925322" y="3527886"/>
            <a:ext cx="357006" cy="2243183"/>
          </a:xfrm>
          <a:prstGeom prst="leftBrace">
            <a:avLst>
              <a:gd name="adj1" fmla="val 75990"/>
              <a:gd name="adj2" fmla="val 51222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4785681" y="2963003"/>
            <a:ext cx="2009945" cy="472142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3770313" algn="l"/>
              </a:tabLst>
            </a:pPr>
            <a:r>
              <a:rPr lang="ru-RU" sz="14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ТОВАРЫ, </a:t>
            </a:r>
          </a:p>
          <a:p>
            <a:pPr algn="ctr">
              <a:tabLst>
                <a:tab pos="3770313" algn="l"/>
              </a:tabLst>
            </a:pPr>
            <a:r>
              <a:rPr lang="ru-RU" sz="14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РАБОТЫ, УСЛУГИ</a:t>
            </a:r>
            <a:endParaRPr lang="ru-RU" sz="1400" i="1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919600" y="2952626"/>
            <a:ext cx="2056824" cy="47501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3770313" algn="l"/>
              </a:tabLst>
            </a:pPr>
            <a:r>
              <a:rPr lang="ru-RU" sz="1400" b="1" dirty="0" smtClean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ТОВАРЫ</a:t>
            </a:r>
            <a:endParaRPr lang="ru-RU" sz="1400" i="1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761405" y="1579661"/>
            <a:ext cx="4236788" cy="477764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ПУНКТ </a:t>
            </a:r>
            <a:r>
              <a:rPr lang="ru-RU" sz="14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5 </a:t>
            </a:r>
            <a:r>
              <a:rPr lang="ru-RU" sz="1400" b="1" dirty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ЧАСТИ 1 СТАТЬИ 93</a:t>
            </a:r>
            <a:endParaRPr lang="ru-RU" sz="1300" i="1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Стрелка вниз 37"/>
          <p:cNvSpPr/>
          <p:nvPr/>
        </p:nvSpPr>
        <p:spPr>
          <a:xfrm>
            <a:off x="5661746" y="2068372"/>
            <a:ext cx="232133" cy="193830"/>
          </a:xfrm>
          <a:prstGeom prst="downArrow">
            <a:avLst/>
          </a:prstGeom>
          <a:solidFill>
            <a:schemeClr val="bg1">
              <a:lumMod val="85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 вниз 38"/>
          <p:cNvSpPr/>
          <p:nvPr/>
        </p:nvSpPr>
        <p:spPr>
          <a:xfrm>
            <a:off x="7831896" y="2061183"/>
            <a:ext cx="211030" cy="193830"/>
          </a:xfrm>
          <a:prstGeom prst="downArrow">
            <a:avLst/>
          </a:prstGeom>
          <a:solidFill>
            <a:schemeClr val="bg1">
              <a:lumMod val="85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4804636" y="2303163"/>
            <a:ext cx="2009945" cy="52678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3770313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max</a:t>
            </a: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цена контракта:</a:t>
            </a:r>
          </a:p>
          <a:p>
            <a:pPr algn="ctr">
              <a:tabLst>
                <a:tab pos="3770313" algn="l"/>
              </a:tabLst>
            </a:pPr>
            <a:r>
              <a:rPr lang="ru-RU" sz="1400" b="1" dirty="0" smtClean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600 тыс. рублей</a:t>
            </a:r>
            <a:endParaRPr lang="ru-RU" sz="1400" dirty="0" smtClean="0">
              <a:solidFill>
                <a:srgbClr val="FF0000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6975576" y="2304519"/>
            <a:ext cx="1944872" cy="55005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3770313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max</a:t>
            </a: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цена контракта:</a:t>
            </a:r>
          </a:p>
          <a:p>
            <a:pPr algn="ctr">
              <a:tabLst>
                <a:tab pos="3770313" algn="l"/>
              </a:tabLst>
            </a:pPr>
            <a:r>
              <a:rPr lang="en-US" sz="1400" b="1" dirty="0" smtClean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3</a:t>
            </a:r>
            <a:r>
              <a:rPr lang="ru-RU" sz="1400" b="1" dirty="0" smtClean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млн. рублей</a:t>
            </a:r>
            <a:endParaRPr lang="ru-RU" sz="1400" dirty="0" smtClean="0">
              <a:solidFill>
                <a:srgbClr val="FF0000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4761404" y="3549905"/>
            <a:ext cx="2009945" cy="90922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3770313" algn="l"/>
              </a:tabLst>
            </a:pP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Форма закупки - </a:t>
            </a:r>
            <a:r>
              <a:rPr lang="ru-RU" sz="14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любая</a:t>
            </a: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(бумажная, электронная, устная)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6941369" y="3547761"/>
            <a:ext cx="1979080" cy="88665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3770313" algn="l"/>
              </a:tabLst>
            </a:pP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Форма закупки: </a:t>
            </a:r>
            <a:r>
              <a:rPr lang="ru-RU" sz="1400" b="1" dirty="0" smtClean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электронная</a:t>
            </a: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(через </a:t>
            </a:r>
            <a:r>
              <a:rPr lang="ru-RU" sz="1400" b="1" dirty="0" smtClean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ЭП</a:t>
            </a: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для конкурентных процедур) </a:t>
            </a: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4761404" y="4842364"/>
            <a:ext cx="4236790" cy="765453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3770313" algn="l"/>
              </a:tabLst>
            </a:pP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Годовой объем закупок:</a:t>
            </a:r>
          </a:p>
          <a:p>
            <a:pPr algn="ctr">
              <a:tabLst>
                <a:tab pos="3770313" algn="l"/>
              </a:tabLst>
            </a:pPr>
            <a:r>
              <a:rPr lang="ru-RU" sz="14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5 млн. рублей или </a:t>
            </a:r>
          </a:p>
          <a:p>
            <a:pPr algn="ctr">
              <a:tabLst>
                <a:tab pos="3770313" algn="l"/>
              </a:tabLst>
            </a:pPr>
            <a:r>
              <a:rPr lang="ru-RU" sz="14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50% СГОЗ и не более 30 млн. рублей</a:t>
            </a:r>
          </a:p>
        </p:txBody>
      </p:sp>
      <p:sp>
        <p:nvSpPr>
          <p:cNvPr id="45" name="Левая фигурная скобка 44"/>
          <p:cNvSpPr/>
          <p:nvPr/>
        </p:nvSpPr>
        <p:spPr>
          <a:xfrm rot="16200000">
            <a:off x="6658332" y="3533642"/>
            <a:ext cx="357006" cy="2243183"/>
          </a:xfrm>
          <a:prstGeom prst="leftBrace">
            <a:avLst>
              <a:gd name="adj1" fmla="val 75990"/>
              <a:gd name="adj2" fmla="val 51222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 flipH="1">
            <a:off x="4508409" y="1458002"/>
            <a:ext cx="3218" cy="4606368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Скругленный прямоугольник 47"/>
          <p:cNvSpPr/>
          <p:nvPr/>
        </p:nvSpPr>
        <p:spPr>
          <a:xfrm>
            <a:off x="1241565" y="5915327"/>
            <a:ext cx="6613184" cy="549369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hangingPunct="0"/>
            <a:r>
              <a:rPr lang="ru-RU" sz="1400" b="1" dirty="0" smtClean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ПОРЯДОК</a:t>
            </a: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проведения закупок товара через ЭП (до 3 млн. рублей) определен </a:t>
            </a:r>
          </a:p>
          <a:p>
            <a:pPr algn="ctr" hangingPunct="0"/>
            <a:r>
              <a:rPr lang="ru-RU" sz="1400" b="1" dirty="0" smtClean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</a:t>
            </a:r>
            <a:r>
              <a:rPr lang="ru-RU" sz="1400" b="1" dirty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части 12 статьи 93 Закона </a:t>
            </a:r>
            <a:r>
              <a:rPr lang="ru-RU" sz="1400" b="1" dirty="0" smtClean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№ 44-ФЗ</a:t>
            </a:r>
            <a:endParaRPr lang="ru-RU" sz="1400" b="1" dirty="0">
              <a:solidFill>
                <a:srgbClr val="FF0000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pic>
        <p:nvPicPr>
          <p:cNvPr id="50" name="Рисунок 49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7750" y="2111872"/>
            <a:ext cx="453606" cy="382581"/>
          </a:xfrm>
          <a:prstGeom prst="rect">
            <a:avLst/>
          </a:prstGeom>
        </p:spPr>
      </p:pic>
      <p:pic>
        <p:nvPicPr>
          <p:cNvPr id="51" name="Рисунок 50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2818" y="2111872"/>
            <a:ext cx="453606" cy="382581"/>
          </a:xfrm>
          <a:prstGeom prst="rect">
            <a:avLst/>
          </a:prstGeom>
        </p:spPr>
      </p:pic>
      <p:pic>
        <p:nvPicPr>
          <p:cNvPr id="52" name="Рисунок 5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143" y="6082115"/>
            <a:ext cx="453606" cy="382581"/>
          </a:xfrm>
          <a:prstGeom prst="rect">
            <a:avLst/>
          </a:prstGeom>
        </p:spPr>
      </p:pic>
      <p:pic>
        <p:nvPicPr>
          <p:cNvPr id="53" name="Рисунок 5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42" y="-35574"/>
            <a:ext cx="941282" cy="690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76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-9001" y="10328"/>
            <a:ext cx="91439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Закупки «малого» объема по пунктам 4 и 5 части 1 </a:t>
            </a:r>
          </a:p>
          <a:p>
            <a:pPr algn="ctr"/>
            <a:r>
              <a:rPr lang="ru-RU" sz="2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статьи 93 Закона № 44-ФЗ с 1 апреля 2021 года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254106" y="899869"/>
            <a:ext cx="6613184" cy="54936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hangingPunct="0"/>
            <a:r>
              <a:rPr lang="ru-RU" sz="14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ПОРЯДОК </a:t>
            </a:r>
            <a:r>
              <a:rPr lang="ru-RU" sz="1400" b="1" dirty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ПРОВЕДЕНИЯ ЗАКУПОК «МАЛОГО» </a:t>
            </a:r>
            <a:r>
              <a:rPr lang="ru-RU" sz="14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ОБЪЕМА</a:t>
            </a:r>
          </a:p>
          <a:p>
            <a:pPr algn="ctr" hangingPunct="0"/>
            <a:r>
              <a:rPr lang="ru-RU" sz="14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 ЧАСТИ 12 СТАТЬИ 93 ЗАКОНА № 44-ФЗ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-9000" y="782511"/>
            <a:ext cx="9153000" cy="0"/>
          </a:xfrm>
          <a:prstGeom prst="line">
            <a:avLst/>
          </a:prstGeom>
          <a:ln w="50800" cmpd="sng">
            <a:solidFill>
              <a:schemeClr val="accent2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Скругленный прямоугольник 20"/>
          <p:cNvSpPr/>
          <p:nvPr/>
        </p:nvSpPr>
        <p:spPr>
          <a:xfrm>
            <a:off x="388194" y="1606829"/>
            <a:ext cx="4175180" cy="115894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3770313" algn="l"/>
              </a:tabLst>
            </a:pP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Участник закупки формирует </a:t>
            </a:r>
          </a:p>
          <a:p>
            <a:pPr algn="ctr">
              <a:tabLst>
                <a:tab pos="3770313" algn="l"/>
              </a:tabLst>
            </a:pPr>
            <a:r>
              <a:rPr lang="ru-RU" sz="14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ПРЕДВАРИТЕЛЬНОЕ ПРЕДЛОЖЕНИЕ (ПП)</a:t>
            </a: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</a:t>
            </a:r>
          </a:p>
          <a:p>
            <a:pPr algn="ctr">
              <a:tabLst>
                <a:tab pos="3770313" algn="l"/>
              </a:tabLst>
            </a:pP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на поставку товаров </a:t>
            </a:r>
            <a:r>
              <a:rPr lang="ru-RU" sz="1400" u="sng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(размещается на ЭП) </a:t>
            </a:r>
          </a:p>
          <a:p>
            <a:pPr algn="ctr">
              <a:tabLst>
                <a:tab pos="3770313" algn="l"/>
              </a:tabLst>
            </a:pPr>
            <a:endParaRPr lang="ru-RU" sz="1400" b="1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ctr">
              <a:tabLst>
                <a:tab pos="3770313" algn="l"/>
              </a:tabLst>
            </a:pPr>
            <a:r>
              <a:rPr lang="ru-RU" sz="14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ПП = заявка на закупку</a:t>
            </a:r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92" y="1414794"/>
            <a:ext cx="533847" cy="533847"/>
          </a:xfrm>
          <a:prstGeom prst="rect">
            <a:avLst/>
          </a:prstGeom>
          <a:noFill/>
        </p:spPr>
      </p:pic>
      <p:sp>
        <p:nvSpPr>
          <p:cNvPr id="30" name="Скругленный прямоугольник 29"/>
          <p:cNvSpPr/>
          <p:nvPr/>
        </p:nvSpPr>
        <p:spPr>
          <a:xfrm>
            <a:off x="4942638" y="1648548"/>
            <a:ext cx="3985394" cy="1086023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3770313" algn="l"/>
              </a:tabLst>
            </a:pP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Заказчик формирует </a:t>
            </a:r>
            <a:r>
              <a:rPr lang="ru-RU" sz="14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ИЗВЕЩЕНИЕ</a:t>
            </a: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</a:t>
            </a:r>
          </a:p>
          <a:p>
            <a:pPr algn="ctr">
              <a:tabLst>
                <a:tab pos="3770313" algn="l"/>
              </a:tabLst>
            </a:pP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на закупку товара </a:t>
            </a:r>
            <a:r>
              <a:rPr lang="ru-RU" sz="1400" u="sng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(размещается в ЕИС)</a:t>
            </a:r>
          </a:p>
          <a:p>
            <a:pPr algn="ctr">
              <a:tabLst>
                <a:tab pos="3770313" algn="l"/>
              </a:tabLst>
            </a:pPr>
            <a:endParaRPr lang="ru-RU" sz="1400" u="sng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ctr">
              <a:tabLst>
                <a:tab pos="3770313" algn="l"/>
              </a:tabLst>
            </a:pPr>
            <a:endParaRPr lang="ru-RU" sz="1400" u="sng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pic>
        <p:nvPicPr>
          <p:cNvPr id="32" name="Рисунок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1924" y="1501268"/>
            <a:ext cx="516383" cy="516383"/>
          </a:xfrm>
          <a:prstGeom prst="rect">
            <a:avLst/>
          </a:prstGeom>
        </p:spPr>
      </p:pic>
      <p:sp>
        <p:nvSpPr>
          <p:cNvPr id="2" name="Выноска со стрелкой вверх 1"/>
          <p:cNvSpPr/>
          <p:nvPr/>
        </p:nvSpPr>
        <p:spPr>
          <a:xfrm>
            <a:off x="388194" y="2780017"/>
            <a:ext cx="4175180" cy="2001452"/>
          </a:xfrm>
          <a:prstGeom prst="upArrowCallout">
            <a:avLst>
              <a:gd name="adj1" fmla="val 13195"/>
              <a:gd name="adj2" fmla="val 19602"/>
              <a:gd name="adj3" fmla="val 11805"/>
              <a:gd name="adj4" fmla="val 83233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i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ПП должно содержать </a:t>
            </a:r>
            <a:r>
              <a:rPr lang="ru-RU" sz="1200" b="1" i="1" u="sng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(п.1 ч.12 ст.93)</a:t>
            </a:r>
            <a:r>
              <a:rPr lang="ru-RU" sz="1200" b="1" i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:</a:t>
            </a:r>
          </a:p>
          <a:p>
            <a:pPr algn="ctr"/>
            <a:r>
              <a:rPr lang="ru-RU" sz="1200" b="1" i="1" dirty="0" smtClean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описание предлагаемого товара с учетом КТРУ</a:t>
            </a:r>
            <a:r>
              <a:rPr lang="ru-RU" sz="1200" i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, количество (может быть разное с учетом региона), цена ед. товара (с учетом доставки), </a:t>
            </a:r>
            <a:r>
              <a:rPr lang="ru-RU" sz="1200" i="1" dirty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место </a:t>
            </a:r>
            <a:r>
              <a:rPr lang="ru-RU" sz="1200" i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поставки, страна происхождения, срок поставки (с учетом региона), информация и документы об участнике закупки</a:t>
            </a:r>
          </a:p>
          <a:p>
            <a:pPr algn="ctr"/>
            <a:endParaRPr lang="ru-RU" sz="1200" i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ctr"/>
            <a:endParaRPr lang="ru-RU" sz="1200" i="1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ctr"/>
            <a:endParaRPr lang="ru-RU" sz="1200" i="1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47" name="Выноска со стрелкой вверх 46"/>
          <p:cNvSpPr/>
          <p:nvPr/>
        </p:nvSpPr>
        <p:spPr>
          <a:xfrm>
            <a:off x="4942638" y="2742639"/>
            <a:ext cx="4000061" cy="2038830"/>
          </a:xfrm>
          <a:prstGeom prst="upArrowCallout">
            <a:avLst>
              <a:gd name="adj1" fmla="val 13195"/>
              <a:gd name="adj2" fmla="val 19602"/>
              <a:gd name="adj3" fmla="val 11805"/>
              <a:gd name="adj4" fmla="val 82371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i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Извещение должно содержать </a:t>
            </a:r>
            <a:r>
              <a:rPr lang="ru-RU" sz="1200" b="1" i="1" u="sng" dirty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(</a:t>
            </a:r>
            <a:r>
              <a:rPr lang="ru-RU" sz="1200" b="1" i="1" u="sng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п.3 и 4 </a:t>
            </a:r>
            <a:r>
              <a:rPr lang="ru-RU" sz="1200" b="1" i="1" u="sng" dirty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ч.12 ст.93)</a:t>
            </a:r>
            <a:r>
              <a:rPr lang="ru-RU" sz="1200" b="1" i="1" dirty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:</a:t>
            </a:r>
          </a:p>
          <a:p>
            <a:pPr algn="ctr"/>
            <a:r>
              <a:rPr lang="ru-RU" sz="1200" b="1" i="1" dirty="0" smtClean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описание закупаемого  товара с учетом КТРУ</a:t>
            </a:r>
            <a:r>
              <a:rPr lang="ru-RU" sz="1200" i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, начальная цена единицы товара (с учетом доставки), количество, срок, место поставки товара, требования к УЗ и другие сведения, предусмотренные ст.42 Закона </a:t>
            </a:r>
          </a:p>
          <a:p>
            <a:pPr algn="ctr"/>
            <a:r>
              <a:rPr lang="ru-RU" sz="1200" i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№ 44-ФЗ (в </a:t>
            </a:r>
            <a:r>
              <a:rPr lang="ru-RU" sz="1200" i="1" dirty="0" err="1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т.ч</a:t>
            </a:r>
            <a:r>
              <a:rPr lang="ru-RU" sz="1200" i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. </a:t>
            </a:r>
            <a:r>
              <a:rPr lang="ru-RU" sz="1200" b="1" i="1" dirty="0" smtClean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запреты и ограничения допуска</a:t>
            </a:r>
            <a:r>
              <a:rPr lang="ru-RU" sz="1200" i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иностранной продукции по ст.14 Закона № 44-ФЗ) + </a:t>
            </a:r>
            <a:r>
              <a:rPr lang="ru-RU" sz="1200" b="1" i="1" dirty="0" smtClean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проект контракта</a:t>
            </a:r>
            <a:r>
              <a:rPr lang="ru-RU" sz="1200" i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, включающий </a:t>
            </a:r>
            <a:r>
              <a:rPr lang="ru-RU" sz="1200" b="1" i="1" dirty="0" smtClean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обоснование цены контракта</a:t>
            </a:r>
            <a:r>
              <a:rPr lang="ru-RU" sz="1200" i="1" dirty="0" smtClean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</a:t>
            </a: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388194" y="5123517"/>
            <a:ext cx="6167881" cy="1639592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3770313" algn="l"/>
              </a:tabLst>
            </a:pP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ОПЕРАТОР ЭП (</a:t>
            </a:r>
            <a:r>
              <a:rPr lang="ru-RU" sz="14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течение 1 часа  с момента размещения извещения</a:t>
            </a: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):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tabLst>
                <a:tab pos="3770313" algn="l"/>
              </a:tabLst>
            </a:pP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отбирает из числа всех ПП </a:t>
            </a:r>
            <a:r>
              <a:rPr lang="ru-RU" sz="1400" b="1" dirty="0" smtClean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не более 5 заявок</a:t>
            </a: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, которые соответствуют извещению и содержат </a:t>
            </a:r>
            <a:r>
              <a:rPr lang="ru-RU" sz="1400" b="1" dirty="0" smtClean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минимальные цены</a:t>
            </a: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tabLst>
                <a:tab pos="3770313" algn="l"/>
              </a:tabLst>
            </a:pP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присваивает порядковые номера в порядке возрастания цены за единицу товара;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tabLst>
                <a:tab pos="3770313" algn="l"/>
              </a:tabLst>
            </a:pP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направляет заказчику заявки + информацию и документы участника закупки    </a:t>
            </a:r>
          </a:p>
        </p:txBody>
      </p:sp>
      <p:pic>
        <p:nvPicPr>
          <p:cNvPr id="50" name="Рисунок 4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047" y="4902234"/>
            <a:ext cx="477062" cy="477062"/>
          </a:xfrm>
          <a:prstGeom prst="rect">
            <a:avLst/>
          </a:prstGeom>
        </p:spPr>
      </p:pic>
      <p:sp>
        <p:nvSpPr>
          <p:cNvPr id="4" name="Выноска 2 3"/>
          <p:cNvSpPr/>
          <p:nvPr/>
        </p:nvSpPr>
        <p:spPr>
          <a:xfrm>
            <a:off x="7194132" y="5020005"/>
            <a:ext cx="1748567" cy="1639592"/>
          </a:xfrm>
          <a:prstGeom prst="borderCallout2">
            <a:avLst>
              <a:gd name="adj1" fmla="val 63097"/>
              <a:gd name="adj2" fmla="val -887"/>
              <a:gd name="adj3" fmla="val 36976"/>
              <a:gd name="adj4" fmla="val -16419"/>
              <a:gd name="adj5" fmla="val 37849"/>
              <a:gd name="adj6" fmla="val -50597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i="1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ctr"/>
            <a:r>
              <a:rPr lang="ru-RU" sz="1400" i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Если на ЭП найдено </a:t>
            </a:r>
            <a:r>
              <a:rPr lang="ru-RU" sz="1400" b="1" i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менее </a:t>
            </a:r>
            <a:r>
              <a:rPr lang="ru-RU" sz="1400" b="1" i="1" dirty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2 </a:t>
            </a:r>
            <a:r>
              <a:rPr lang="ru-RU" sz="1400" b="1" i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заявок</a:t>
            </a:r>
            <a:r>
              <a:rPr lang="ru-RU" sz="1400" i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, то оператор заявки заказчику не направляет, закупка не осуществляется</a:t>
            </a:r>
            <a:endParaRPr lang="ru-RU" sz="1400" i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ctr"/>
            <a:endParaRPr lang="ru-RU" sz="1400" dirty="0"/>
          </a:p>
        </p:txBody>
      </p:sp>
      <p:sp>
        <p:nvSpPr>
          <p:cNvPr id="52" name="Левая фигурная скобка 51"/>
          <p:cNvSpPr/>
          <p:nvPr/>
        </p:nvSpPr>
        <p:spPr>
          <a:xfrm rot="16200000">
            <a:off x="4684744" y="2786360"/>
            <a:ext cx="299924" cy="4339892"/>
          </a:xfrm>
          <a:prstGeom prst="leftBrace">
            <a:avLst>
              <a:gd name="adj1" fmla="val 75990"/>
              <a:gd name="adj2" fmla="val 48837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3" name="Рисунок 5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42" y="-35574"/>
            <a:ext cx="941282" cy="690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87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-9001" y="10328"/>
            <a:ext cx="91439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Закупки «малого» объема по пунктам 4 и 5 части 1 </a:t>
            </a:r>
          </a:p>
          <a:p>
            <a:pPr algn="ctr"/>
            <a:r>
              <a:rPr lang="ru-RU" sz="2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статьи 93 Закона № 44-ФЗ с 1 апреля 2021 года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254106" y="1012009"/>
            <a:ext cx="6613184" cy="54936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hangingPunct="0"/>
            <a:r>
              <a:rPr lang="ru-RU" sz="14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ПОРЯДОК </a:t>
            </a:r>
            <a:r>
              <a:rPr lang="ru-RU" sz="1400" b="1" dirty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ПРОВЕДЕНИЯ ЗАКУПОК «МАЛОГО» </a:t>
            </a:r>
            <a:r>
              <a:rPr lang="ru-RU" sz="14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ОБЪЕМА</a:t>
            </a:r>
          </a:p>
          <a:p>
            <a:pPr algn="ctr" hangingPunct="0"/>
            <a:r>
              <a:rPr lang="ru-RU" sz="14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 ЧАСТИ 12 СТАТЬИ 93 ЗАКОНА № 44-ФЗ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-9000" y="782511"/>
            <a:ext cx="9153000" cy="0"/>
          </a:xfrm>
          <a:prstGeom prst="line">
            <a:avLst/>
          </a:prstGeom>
          <a:ln w="50800" cmpd="sng">
            <a:solidFill>
              <a:schemeClr val="accent2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Скругленный прямоугольник 20"/>
          <p:cNvSpPr/>
          <p:nvPr/>
        </p:nvSpPr>
        <p:spPr>
          <a:xfrm>
            <a:off x="353690" y="1848379"/>
            <a:ext cx="6167882" cy="206802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3770313" algn="l"/>
              </a:tabLst>
            </a:pP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ЗАКАЗЧИК </a:t>
            </a:r>
            <a:r>
              <a:rPr lang="ru-RU" sz="14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(в течение 1 рабочего дня)</a:t>
            </a: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: 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tabLst>
                <a:tab pos="3770313" algn="l"/>
              </a:tabLst>
            </a:pPr>
            <a:r>
              <a:rPr lang="ru-RU" sz="14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рассматривает заявки</a:t>
            </a: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, а также информацию и документы, направленные оператором ЭП;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tabLst>
                <a:tab pos="3770313" algn="l"/>
              </a:tabLst>
            </a:pP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принимает решение по каждой заявке (соответствует/отклонена);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tabLst>
                <a:tab pos="3770313" algn="l"/>
              </a:tabLst>
            </a:pP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присваивает порядковые номера допущенным заявкам в порядке возрастания цены за единицу товара (с учетом ст.14 Закона № 44-ФЗ);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tabLst>
                <a:tab pos="3770313" algn="l"/>
              </a:tabLst>
            </a:pP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формирует (с помощью ЭП) </a:t>
            </a:r>
            <a:r>
              <a:rPr lang="ru-RU" sz="14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протокол</a:t>
            </a: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, подписывает эл. подписью и направляет оператору ЭП, который размещает протокол на ЭП и в ЕИС </a:t>
            </a:r>
            <a:endParaRPr lang="ru-RU" sz="1400" b="1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388195" y="4321835"/>
            <a:ext cx="6167881" cy="2151086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3770313" algn="l"/>
              </a:tabLst>
            </a:pPr>
            <a:r>
              <a:rPr lang="ru-RU" sz="14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ЗАКЛЮЧЕНИЕ КОНТРАКТА</a:t>
            </a: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с участником, предложившим наименьшую цену за единицу товара (участник № 1), </a:t>
            </a:r>
          </a:p>
          <a:p>
            <a:pPr algn="ctr">
              <a:tabLst>
                <a:tab pos="3770313" algn="l"/>
              </a:tabLst>
            </a:pP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 правилам ст. 83.2 Закона № 44-ФЗ, с учетом особенностей: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tabLst>
                <a:tab pos="3770313" algn="l"/>
              </a:tabLst>
            </a:pP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направление проекта контракта заказчиком – </a:t>
            </a:r>
            <a:r>
              <a:rPr lang="ru-RU" sz="14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течение 3 часов</a:t>
            </a: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tabLst>
                <a:tab pos="3770313" algn="l"/>
              </a:tabLst>
            </a:pP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подписание проекта контракта победителем – </a:t>
            </a:r>
            <a:r>
              <a:rPr lang="ru-RU" sz="14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1 рабочий день</a:t>
            </a: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(нет протокола разногласий);</a:t>
            </a:r>
          </a:p>
          <a:p>
            <a:pPr marL="285750" indent="-285750" algn="just">
              <a:buFont typeface="Wingdings" panose="05000000000000000000" pitchFamily="2" charset="2"/>
              <a:buChar char="ü"/>
              <a:tabLst>
                <a:tab pos="3770313" algn="l"/>
              </a:tabLst>
            </a:pP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подписание проекта контракта заказчиком – </a:t>
            </a:r>
            <a:r>
              <a:rPr lang="ru-RU" sz="1400" b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1 рабочий день</a:t>
            </a: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, </a:t>
            </a:r>
          </a:p>
          <a:p>
            <a:pPr marL="266700" algn="just">
              <a:tabLst>
                <a:tab pos="3770313" algn="l"/>
              </a:tabLst>
            </a:pP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но не ранее 2 рабочих дней после размещения протокола в ЕИС      </a:t>
            </a:r>
          </a:p>
        </p:txBody>
      </p:sp>
      <p:sp>
        <p:nvSpPr>
          <p:cNvPr id="4" name="Выноска 2 3"/>
          <p:cNvSpPr/>
          <p:nvPr/>
        </p:nvSpPr>
        <p:spPr>
          <a:xfrm>
            <a:off x="6909762" y="1848379"/>
            <a:ext cx="1984076" cy="2068020"/>
          </a:xfrm>
          <a:prstGeom prst="borderCallout2">
            <a:avLst>
              <a:gd name="adj1" fmla="val 79113"/>
              <a:gd name="adj2" fmla="val -17"/>
              <a:gd name="adj3" fmla="val 31554"/>
              <a:gd name="adj4" fmla="val -9897"/>
              <a:gd name="adj5" fmla="val 31663"/>
              <a:gd name="adj6" fmla="val -49209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i="1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ctr"/>
            <a:r>
              <a:rPr lang="ru-RU" sz="1400" i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Рассмотрение заявок осуществляется </a:t>
            </a:r>
            <a:r>
              <a:rPr lang="ru-RU" sz="1400" b="1" i="1" dirty="0" smtClean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заказчиком</a:t>
            </a:r>
            <a:r>
              <a:rPr lang="ru-RU" sz="1400" i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, </a:t>
            </a:r>
          </a:p>
          <a:p>
            <a:pPr algn="ctr"/>
            <a:r>
              <a:rPr lang="ru-RU" sz="1400" i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а не комиссией по осуществлению закупок, предусмотренной </a:t>
            </a:r>
            <a:r>
              <a:rPr lang="ru-RU" sz="1400" i="1" u="sng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ст.39 Закона № 44-ФЗ</a:t>
            </a:r>
            <a:endParaRPr lang="ru-RU" sz="1400" i="1" u="sng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ctr"/>
            <a:endParaRPr lang="ru-RU" sz="1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925" y="1601207"/>
            <a:ext cx="478055" cy="47805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256" y="4186124"/>
            <a:ext cx="478766" cy="478766"/>
          </a:xfrm>
          <a:prstGeom prst="rect">
            <a:avLst/>
          </a:prstGeom>
        </p:spPr>
      </p:pic>
      <p:sp>
        <p:nvSpPr>
          <p:cNvPr id="16" name="Выноска 2 15"/>
          <p:cNvSpPr/>
          <p:nvPr/>
        </p:nvSpPr>
        <p:spPr>
          <a:xfrm>
            <a:off x="6909762" y="4251508"/>
            <a:ext cx="1984076" cy="2291740"/>
          </a:xfrm>
          <a:prstGeom prst="borderCallout2">
            <a:avLst>
              <a:gd name="adj1" fmla="val 45406"/>
              <a:gd name="adj2" fmla="val -452"/>
              <a:gd name="adj3" fmla="val 82898"/>
              <a:gd name="adj4" fmla="val -12941"/>
              <a:gd name="adj5" fmla="val 83280"/>
              <a:gd name="adj6" fmla="val -58774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i="1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ctr"/>
            <a:r>
              <a:rPr lang="ru-RU" sz="1400" i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Направление сведений о заключенном контракте </a:t>
            </a:r>
            <a:r>
              <a:rPr lang="ru-RU" sz="1400" b="1" i="1" dirty="0" smtClean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реестр контрактов</a:t>
            </a:r>
            <a:r>
              <a:rPr lang="ru-RU" sz="1400" i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</a:t>
            </a:r>
          </a:p>
          <a:p>
            <a:pPr algn="ctr"/>
            <a:r>
              <a:rPr lang="ru-RU" sz="1400" i="1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(в течение 5 рабочих дней с даты его заключения, изменения, исполнения, расторжения) </a:t>
            </a:r>
            <a:r>
              <a:rPr lang="ru-RU" sz="1400" i="1" u="sng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(ст.103 Закона № 44-ФЗ)</a:t>
            </a:r>
            <a:endParaRPr lang="ru-RU" sz="1400" i="1" u="sng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ctr"/>
            <a:endParaRPr lang="ru-RU" sz="1400" dirty="0"/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42" y="-35574"/>
            <a:ext cx="941282" cy="690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22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type="body" sz="half" idx="2"/>
          </p:nvPr>
        </p:nvSpPr>
        <p:spPr>
          <a:xfrm>
            <a:off x="191386" y="1329070"/>
            <a:ext cx="8878185" cy="523121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400" b="1" cap="none" dirty="0" smtClean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cap="none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Письмо Министерства финансов Российской Федерации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cap="none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от </a:t>
            </a:r>
            <a:r>
              <a:rPr lang="ru-RU" sz="2400" b="1" cap="none" dirty="0" smtClean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12 февраля 2021 года № 24-06-08/9591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1800" i="1" cap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i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Основные моменты: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cap="none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- участник закупки любое юридическое/физическое лицо, </a:t>
            </a:r>
            <a:r>
              <a:rPr lang="ru-RU" sz="1800" cap="none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зарегистрированный </a:t>
            </a:r>
            <a:r>
              <a:rPr lang="ru-RU" sz="1800" cap="none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ЕИС и </a:t>
            </a:r>
            <a:r>
              <a:rPr lang="ru-RU" sz="1800" cap="none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аккредитованный </a:t>
            </a:r>
            <a:r>
              <a:rPr lang="ru-RU" sz="1800" cap="none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на ЭП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1800" cap="none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предварительное предложение (ПП) =заявка на участие в закупке 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buClr>
                <a:srgbClr val="FFC000"/>
              </a:buClr>
              <a:buFont typeface="Wingdings" panose="05000000000000000000" pitchFamily="2" charset="2"/>
              <a:buChar char="Ø"/>
            </a:pPr>
            <a:r>
              <a:rPr lang="ru-RU" sz="1800" i="1" cap="none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одно ПП в отношении нескольких товаров (</a:t>
            </a:r>
            <a:r>
              <a:rPr lang="ru-RU" sz="1800" b="1" i="1" cap="none" dirty="0" smtClean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1 месяц + продление/отзыв до направления ЭП заявки заказчику</a:t>
            </a:r>
            <a:r>
              <a:rPr lang="ru-RU" sz="1800" i="1" cap="none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)</a:t>
            </a:r>
            <a:endParaRPr lang="ru-RU" sz="1800" i="1" cap="none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buClr>
                <a:srgbClr val="FFC000"/>
              </a:buClr>
              <a:buFont typeface="Wingdings" panose="05000000000000000000" pitchFamily="2" charset="2"/>
              <a:buChar char="Ø"/>
            </a:pPr>
            <a:r>
              <a:rPr lang="ru-RU" sz="1800" i="1" cap="none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ПП формируется участником ЭП направляет конкретные заявки заказчику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buClr>
                <a:srgbClr val="FFC000"/>
              </a:buClr>
              <a:buFont typeface="Wingdings" panose="05000000000000000000" pitchFamily="2" charset="2"/>
              <a:buChar char="Ø"/>
            </a:pPr>
            <a:r>
              <a:rPr lang="ru-RU" sz="1800" i="1" cap="none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возможно изменение ПП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buClr>
                <a:srgbClr val="FFC000"/>
              </a:buClr>
              <a:buFont typeface="Wingdings" panose="05000000000000000000" pitchFamily="2" charset="2"/>
              <a:buChar char="Ø"/>
            </a:pPr>
            <a:r>
              <a:rPr lang="ru-RU" sz="1800" i="1" cap="none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Формирование нескольких ПП не предусмотрено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1800" cap="none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извещение размещается в ЕИС + доступно на ЭП (оператор ЭП вправе взымать плату)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1800" cap="none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комиссия для таких закупок заказчиком не создается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sz="1800" cap="none" dirty="0" smtClean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1800" cap="none" dirty="0" smtClean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-9000" y="1226322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335507" y="173328"/>
            <a:ext cx="728063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Департамент государственных закупок Свердловской области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51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-9001" y="10328"/>
            <a:ext cx="91439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Закупки «малого» объема по пунктам 4 и 5 части 1 </a:t>
            </a:r>
          </a:p>
          <a:p>
            <a:pPr algn="ctr"/>
            <a:r>
              <a:rPr lang="ru-RU" sz="22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статьи 93 Закона № 44-ФЗ с 1 апреля 2021 года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-9000" y="782511"/>
            <a:ext cx="9153000" cy="0"/>
          </a:xfrm>
          <a:prstGeom prst="line">
            <a:avLst/>
          </a:prstGeom>
          <a:ln w="50800" cmpd="sng">
            <a:solidFill>
              <a:schemeClr val="accent2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Выноска со стрелкой вправо 28"/>
          <p:cNvSpPr/>
          <p:nvPr/>
        </p:nvSpPr>
        <p:spPr>
          <a:xfrm rot="5400000">
            <a:off x="3833458" y="-1537149"/>
            <a:ext cx="1330437" cy="6443935"/>
          </a:xfrm>
          <a:prstGeom prst="rightArrowCallou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hangingPunct="0"/>
            <a:r>
              <a:rPr lang="ru-RU" sz="1400" b="1" dirty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ОСОБЕННОСТИ ПРОВЕДЕНИЯ ЗАКУПОК «МАЛОГО» ОБЪЕМА</a:t>
            </a:r>
          </a:p>
          <a:p>
            <a:pPr algn="ctr" hangingPunct="0"/>
            <a:r>
              <a:rPr lang="ru-RU" sz="1400" b="1" dirty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 ЧАСТИ 12 СТАТЬИ 93 ЗАКОНА № 44-ФЗ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169924" y="2393173"/>
            <a:ext cx="8775660" cy="3869607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09600" indent="-342900" algn="just">
              <a:spcAft>
                <a:spcPts val="600"/>
              </a:spcAft>
              <a:buAutoNum type="arabicParenR"/>
              <a:tabLst>
                <a:tab pos="3770313" algn="l"/>
              </a:tabLst>
            </a:pP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можно закупать товар, и только из КТРУ;</a:t>
            </a:r>
          </a:p>
          <a:p>
            <a:pPr marL="609600" indent="-342900" algn="just">
              <a:spcAft>
                <a:spcPts val="600"/>
              </a:spcAft>
              <a:buAutoNum type="arabicParenR"/>
              <a:tabLst>
                <a:tab pos="3770313" algn="l"/>
              </a:tabLst>
            </a:pP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плане-графике указывается отдельной строкой в размере годового объема финансового обеспечения (отдельно от закупок до 600 тыс. рублей, осуществляемых по «старым» правилам);</a:t>
            </a:r>
          </a:p>
          <a:p>
            <a:pPr marL="609600" indent="-342900" algn="just">
              <a:spcAft>
                <a:spcPts val="600"/>
              </a:spcAft>
              <a:buAutoNum type="arabicParenR"/>
              <a:tabLst>
                <a:tab pos="3770313" algn="l"/>
              </a:tabLst>
            </a:pP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ИКЗ соответствует одной такой закупке;</a:t>
            </a:r>
          </a:p>
          <a:p>
            <a:pPr marL="609600" indent="-342900" algn="just">
              <a:spcAft>
                <a:spcPts val="600"/>
              </a:spcAft>
              <a:buAutoNum type="arabicParenR"/>
              <a:tabLst>
                <a:tab pos="3770313" algn="l"/>
              </a:tabLst>
            </a:pP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могут проводиться закупки только с определенным объемом;</a:t>
            </a:r>
          </a:p>
          <a:p>
            <a:pPr marL="609600" indent="-342900" algn="just">
              <a:spcAft>
                <a:spcPts val="600"/>
              </a:spcAft>
              <a:buAutoNum type="arabicParenR"/>
              <a:tabLst>
                <a:tab pos="3770313" algn="l"/>
              </a:tabLst>
            </a:pP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применяются не только запреты, но и ограничения допуска иностранных товаров (ч.3 ст.14 Закона № 44-ФЗ); </a:t>
            </a:r>
          </a:p>
          <a:p>
            <a:pPr marL="609600" indent="-342900" algn="just">
              <a:spcAft>
                <a:spcPts val="600"/>
              </a:spcAft>
              <a:buAutoNum type="arabicParenR"/>
              <a:tabLst>
                <a:tab pos="3770313" algn="l"/>
              </a:tabLst>
            </a:pP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не применяются условия допуска иностранных товаров по приказу № 126н;</a:t>
            </a:r>
            <a:r>
              <a:rPr lang="ru-RU" sz="1400" dirty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</a:t>
            </a:r>
            <a:endParaRPr lang="ru-RU" sz="1400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marL="609600" indent="-342900" algn="just">
              <a:spcAft>
                <a:spcPts val="600"/>
              </a:spcAft>
              <a:buAutoNum type="arabicParenR"/>
              <a:tabLst>
                <a:tab pos="3770313" algn="l"/>
              </a:tabLst>
            </a:pP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предоставляются </a:t>
            </a:r>
            <a:r>
              <a:rPr lang="ru-RU" sz="1400" dirty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преимущества организациям инвалидов, учреждениям и предприятиям уголовно-исполнительной системы;</a:t>
            </a:r>
            <a:endParaRPr lang="ru-RU" sz="1400" dirty="0" smtClean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marL="609600" indent="-342900" algn="just">
              <a:spcAft>
                <a:spcPts val="600"/>
              </a:spcAft>
              <a:buAutoNum type="arabicParenR"/>
              <a:tabLst>
                <a:tab pos="3770313" algn="l"/>
              </a:tabLst>
            </a:pP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контракт должен содержать все обязательные условия, предусмотренные ст.34 Закона № 44-ФЗ;</a:t>
            </a:r>
          </a:p>
          <a:p>
            <a:pPr marL="609600" indent="-342900" algn="just">
              <a:spcAft>
                <a:spcPts val="600"/>
              </a:spcAft>
              <a:buAutoNum type="arabicParenR"/>
              <a:tabLst>
                <a:tab pos="3770313" algn="l"/>
              </a:tabLst>
            </a:pPr>
            <a:r>
              <a:rPr lang="ru-RU" sz="1400" dirty="0" smtClean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заказчик обязан определить и обосновать цену контракта в порядке, предусмотренном для конкурентных процедур (обоснование цены контракта прилагается к контракту)   </a:t>
            </a:r>
            <a:endParaRPr lang="ru-RU" sz="1400" i="1" dirty="0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42" y="-35574"/>
            <a:ext cx="941282" cy="690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92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-9000" y="1272504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335507" y="173328"/>
            <a:ext cx="72806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Департамент государственных закупок Свердловской области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sp>
        <p:nvSpPr>
          <p:cNvPr id="8" name="Заголовок 7"/>
          <p:cNvSpPr txBox="1">
            <a:spLocks noGrp="1"/>
          </p:cNvSpPr>
          <p:nvPr>
            <p:ph type="ctrTitle"/>
          </p:nvPr>
        </p:nvSpPr>
        <p:spPr>
          <a:xfrm>
            <a:off x="681300" y="3741502"/>
            <a:ext cx="7772400" cy="559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375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92682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6582</TotalTime>
  <Words>992</Words>
  <Application>Microsoft Office PowerPoint</Application>
  <PresentationFormat>Экран (4:3)</PresentationFormat>
  <Paragraphs>118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Liberation Serif</vt:lpstr>
      <vt:lpstr>Times New Roman</vt:lpstr>
      <vt:lpstr>Tw Cen MT</vt:lpstr>
      <vt:lpstr>Wingdings</vt:lpstr>
      <vt:lpstr>Капля</vt:lpstr>
      <vt:lpstr> ЗАКУПКИ МАЛОГО ОБЪЕМА   новые правила  с 01 апреля 2021 года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Практика рассмотрения заявок на определение поставщика (подрядчика, исполнителя) и типичные нарушения законодательства в сфере закупок и защиты конкуренции   Главный специалист отдела регулирования в сфере закупок Департамента государственных закупок Свердловской области  Тараскина Алена Владиславовна</dc:title>
  <dc:creator>Тараскина Алёна Владиславовна</dc:creator>
  <cp:lastModifiedBy>Елисеева Екатерина Викторовна</cp:lastModifiedBy>
  <cp:revision>486</cp:revision>
  <cp:lastPrinted>2019-10-09T07:52:54Z</cp:lastPrinted>
  <dcterms:created xsi:type="dcterms:W3CDTF">2018-10-23T04:46:21Z</dcterms:created>
  <dcterms:modified xsi:type="dcterms:W3CDTF">2021-04-23T04:50:41Z</dcterms:modified>
</cp:coreProperties>
</file>